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FE2B-D4C8-44CF-9A7A-6D6BE18E3141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09E12B1-D3D6-402C-9C3A-EBF12715548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FE2B-D4C8-44CF-9A7A-6D6BE18E3141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12B1-D3D6-402C-9C3A-EBF1271554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FE2B-D4C8-44CF-9A7A-6D6BE18E3141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12B1-D3D6-402C-9C3A-EBF1271554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FE2B-D4C8-44CF-9A7A-6D6BE18E3141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12B1-D3D6-402C-9C3A-EBF12715548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FE2B-D4C8-44CF-9A7A-6D6BE18E3141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09E12B1-D3D6-402C-9C3A-EBF12715548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FE2B-D4C8-44CF-9A7A-6D6BE18E3141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12B1-D3D6-402C-9C3A-EBF12715548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FE2B-D4C8-44CF-9A7A-6D6BE18E3141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12B1-D3D6-402C-9C3A-EBF12715548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FE2B-D4C8-44CF-9A7A-6D6BE18E3141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12B1-D3D6-402C-9C3A-EBF1271554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FE2B-D4C8-44CF-9A7A-6D6BE18E3141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12B1-D3D6-402C-9C3A-EBF1271554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FE2B-D4C8-44CF-9A7A-6D6BE18E3141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12B1-D3D6-402C-9C3A-EBF12715548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FE2B-D4C8-44CF-9A7A-6D6BE18E3141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09E12B1-D3D6-402C-9C3A-EBF12715548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67FE2B-D4C8-44CF-9A7A-6D6BE18E3141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09E12B1-D3D6-402C-9C3A-EBF12715548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Etički</a:t>
            </a:r>
            <a:r>
              <a:rPr lang="en-US" dirty="0" smtClean="0"/>
              <a:t> </a:t>
            </a:r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 smtClean="0"/>
              <a:t>čoveka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životinjama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Iako čovek oduvek živi u simbiozi sa određenom vrstom životinja, njegov odnos prema životinjama se menja. </a:t>
            </a:r>
            <a:endParaRPr lang="en-US" dirty="0" smtClean="0"/>
          </a:p>
          <a:p>
            <a:r>
              <a:rPr lang="vi-VN" dirty="0" smtClean="0"/>
              <a:t>Kada </a:t>
            </a:r>
            <a:r>
              <a:rPr lang="vi-VN" dirty="0" smtClean="0"/>
              <a:t>žive u zoni preživljavanja, ljudi životinje koriste za različite poslove. Tako je, na primer, pas čuvar stada, čuvar kuće, pomoćnik u lovu, a njegovo mesto nije u kući, već u dvorištu</a:t>
            </a:r>
            <a:r>
              <a:rPr lang="vi-VN" dirty="0" smtClean="0"/>
              <a:t>.</a:t>
            </a:r>
            <a:endParaRPr lang="en-US" dirty="0" smtClean="0"/>
          </a:p>
          <a:p>
            <a:r>
              <a:rPr lang="vi-VN" dirty="0" smtClean="0"/>
              <a:t> </a:t>
            </a:r>
            <a:r>
              <a:rPr lang="vi-VN" dirty="0" smtClean="0"/>
              <a:t>Emotivna veza čoveka i životinje postoji, ali je podređena preživljavanju pojedinca i zajednice.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28600"/>
            <a:ext cx="8077200" cy="6248400"/>
          </a:xfrm>
        </p:spPr>
        <p:txBody>
          <a:bodyPr>
            <a:normAutofit/>
          </a:bodyPr>
          <a:lstStyle/>
          <a:p>
            <a:r>
              <a:rPr lang="vi-VN" dirty="0" smtClean="0"/>
              <a:t>Međutim, kada se zajednica obogati i iz zone preživljavanja „preseli” u zonu kvalitetnog života, ne menja se samo odnos čoveka prema drugim ljudima, menja se i njegov odnos prema životinjama. </a:t>
            </a:r>
            <a:endParaRPr lang="en-US" dirty="0" smtClean="0"/>
          </a:p>
          <a:p>
            <a:r>
              <a:rPr lang="vi-VN" dirty="0" smtClean="0"/>
              <a:t>Kako </a:t>
            </a:r>
            <a:r>
              <a:rPr lang="vi-VN" dirty="0" smtClean="0"/>
              <a:t>preživljavanje više nije povezano sa životinjama, ljudi prekidaju emotivni odnos prema njima i one postaju nešto što je prljavo, nepredvidivo i opasno</a:t>
            </a:r>
            <a:r>
              <a:rPr lang="vi-VN" dirty="0" smtClean="0"/>
              <a:t>.</a:t>
            </a:r>
            <a:endParaRPr lang="en-US" dirty="0" smtClean="0"/>
          </a:p>
          <a:p>
            <a:r>
              <a:rPr lang="vi-VN" dirty="0" smtClean="0"/>
              <a:t> </a:t>
            </a:r>
            <a:r>
              <a:rPr lang="vi-VN" dirty="0" smtClean="0"/>
              <a:t>S druge strane, reagujući na povećanje distance između ljudi, drugi sa životinjama uspostavljaju veoma čvrstu emotivnu vezu – nekada čvršću nego sa drugim ljudima. Izraz ljubimac jasno pokazuje da je u pitanju odnos ljubavi – čvrstog emotivnog vezivanja.</a:t>
            </a:r>
            <a:endParaRPr lang="vi-VN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8382000" cy="5715000"/>
          </a:xfrm>
        </p:spPr>
        <p:txBody>
          <a:bodyPr>
            <a:normAutofit fontScale="92500"/>
          </a:bodyPr>
          <a:lstStyle/>
          <a:p>
            <a:r>
              <a:rPr lang="vi-VN" dirty="0" smtClean="0"/>
              <a:t>Nažalost, zapadna misaona tradicija mahom poriče postojanje bilo kakvog moralnog odnosa između ljudi i prirodnog okruženja, naročito odnosa čovek-životinja. Štaviše, smatra da moral nema ništa zajedničko s animalnošću, a posredi toga leži shvatanje da je naša priroda odvojena od nje</a:t>
            </a:r>
            <a:r>
              <a:rPr lang="vi-VN" dirty="0" smtClean="0"/>
              <a:t>.</a:t>
            </a:r>
            <a:endParaRPr lang="en-US" dirty="0" smtClean="0"/>
          </a:p>
          <a:p>
            <a:r>
              <a:rPr lang="vi-VN" dirty="0" smtClean="0"/>
              <a:t>Po </a:t>
            </a:r>
            <a:r>
              <a:rPr lang="vi-VN" b="1" dirty="0" smtClean="0"/>
              <a:t>Aristotelu </a:t>
            </a:r>
            <a:r>
              <a:rPr lang="vi-VN" dirty="0" smtClean="0"/>
              <a:t>životinje </a:t>
            </a:r>
            <a:r>
              <a:rPr lang="vi-VN" dirty="0" smtClean="0"/>
              <a:t>su u službi ljudi i podređene čoveku jer one nemaju, kako je smatrao, razum pa ih stoga možemo korisititi kao robove</a:t>
            </a:r>
            <a:r>
              <a:rPr lang="vi-VN" dirty="0" smtClean="0"/>
              <a:t>.</a:t>
            </a:r>
            <a:endParaRPr lang="en-US" dirty="0" smtClean="0"/>
          </a:p>
          <a:p>
            <a:r>
              <a:rPr lang="vi-VN" dirty="0" smtClean="0"/>
              <a:t> </a:t>
            </a:r>
            <a:r>
              <a:rPr lang="vi-VN" dirty="0" smtClean="0"/>
              <a:t>U sedamnestom veku, poimanje životinje kao objekta zaoštrio je čuveni matematičar i filozof </a:t>
            </a:r>
            <a:r>
              <a:rPr lang="vi-VN" b="1" dirty="0" smtClean="0"/>
              <a:t>Dekart</a:t>
            </a:r>
            <a:r>
              <a:rPr lang="vi-VN" dirty="0" smtClean="0"/>
              <a:t> </a:t>
            </a:r>
            <a:r>
              <a:rPr lang="vi-VN" dirty="0" smtClean="0"/>
              <a:t> </a:t>
            </a:r>
            <a:r>
              <a:rPr lang="vi-VN" dirty="0" smtClean="0"/>
              <a:t>sa svojim idejom životinje kao automata. Po njemu su i životinje i ljudi mašine, s tim što čovek ima dušu, pa tako nije čist automat, dok životinja, lišena duše, ostaje puka mašina, uporediva sa časovnikom. Stoga Dekart nije formulisao moralne norme u pogledu na životinje. 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04800"/>
            <a:ext cx="7772400" cy="65532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Na </a:t>
            </a:r>
            <a:r>
              <a:rPr lang="en-US" sz="2500" dirty="0" err="1" smtClean="0"/>
              <a:t>liniji</a:t>
            </a:r>
            <a:r>
              <a:rPr lang="en-US" sz="2500" dirty="0" smtClean="0"/>
              <a:t> </a:t>
            </a:r>
            <a:r>
              <a:rPr lang="en-US" sz="2500" dirty="0" err="1" smtClean="0"/>
              <a:t>antropocentričnog</a:t>
            </a:r>
            <a:r>
              <a:rPr lang="en-US" sz="2500" dirty="0" smtClean="0"/>
              <a:t> </a:t>
            </a:r>
            <a:r>
              <a:rPr lang="en-US" sz="2500" dirty="0" err="1" smtClean="0"/>
              <a:t>razmišljanja</a:t>
            </a:r>
            <a:r>
              <a:rPr lang="en-US" sz="2500" dirty="0" smtClean="0"/>
              <a:t> </a:t>
            </a:r>
            <a:r>
              <a:rPr lang="en-US" sz="2500" dirty="0" err="1" smtClean="0"/>
              <a:t>kreće</a:t>
            </a:r>
            <a:r>
              <a:rPr lang="en-US" sz="2500" dirty="0" smtClean="0"/>
              <a:t> se </a:t>
            </a:r>
            <a:r>
              <a:rPr lang="en-US" sz="2500" dirty="0" err="1" smtClean="0"/>
              <a:t>i</a:t>
            </a:r>
            <a:r>
              <a:rPr lang="en-US" sz="2500" dirty="0" smtClean="0"/>
              <a:t> </a:t>
            </a:r>
            <a:r>
              <a:rPr lang="en-US" sz="2500" dirty="0" err="1" smtClean="0"/>
              <a:t>moralno</a:t>
            </a:r>
            <a:r>
              <a:rPr lang="en-US" sz="2500" dirty="0" smtClean="0"/>
              <a:t> </a:t>
            </a:r>
            <a:r>
              <a:rPr lang="en-US" sz="2500" dirty="0" err="1" smtClean="0"/>
              <a:t>učenje</a:t>
            </a:r>
            <a:r>
              <a:rPr lang="en-US" sz="2500" dirty="0" smtClean="0"/>
              <a:t> </a:t>
            </a:r>
            <a:r>
              <a:rPr lang="en-US" sz="2500" b="1" dirty="0" err="1" smtClean="0"/>
              <a:t>Emanuela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Kanta</a:t>
            </a:r>
            <a:r>
              <a:rPr lang="en-US" sz="2500" b="1" dirty="0" smtClean="0"/>
              <a:t> </a:t>
            </a:r>
            <a:r>
              <a:rPr lang="en-US" sz="2500" dirty="0" smtClean="0"/>
              <a:t>(</a:t>
            </a:r>
            <a:r>
              <a:rPr lang="en-US" sz="2500" dirty="0" err="1" smtClean="0"/>
              <a:t>nem</a:t>
            </a:r>
            <a:r>
              <a:rPr lang="en-US" sz="2500" dirty="0" smtClean="0"/>
              <a:t>. Immanuel Kant), </a:t>
            </a:r>
            <a:r>
              <a:rPr lang="en-US" sz="2500" dirty="0" err="1" smtClean="0"/>
              <a:t>sto</a:t>
            </a:r>
            <a:r>
              <a:rPr lang="en-US" sz="2500" dirty="0" smtClean="0"/>
              <a:t> </a:t>
            </a:r>
            <a:r>
              <a:rPr lang="en-US" sz="2500" dirty="0" err="1" smtClean="0"/>
              <a:t>godina</a:t>
            </a:r>
            <a:r>
              <a:rPr lang="en-US" sz="2500" dirty="0" smtClean="0"/>
              <a:t> </a:t>
            </a:r>
            <a:r>
              <a:rPr lang="en-US" sz="2500" dirty="0" err="1" smtClean="0"/>
              <a:t>kasnije</a:t>
            </a:r>
            <a:r>
              <a:rPr lang="en-US" sz="2500" dirty="0" smtClean="0"/>
              <a:t>. On </a:t>
            </a:r>
            <a:r>
              <a:rPr lang="en-US" sz="2500" dirty="0" err="1" smtClean="0"/>
              <a:t>veruje</a:t>
            </a:r>
            <a:r>
              <a:rPr lang="en-US" sz="2500" dirty="0" smtClean="0"/>
              <a:t> </a:t>
            </a:r>
            <a:r>
              <a:rPr lang="en-US" sz="2500" dirty="0" err="1" smtClean="0"/>
              <a:t>da</a:t>
            </a:r>
            <a:r>
              <a:rPr lang="en-US" sz="2500" dirty="0" smtClean="0"/>
              <a:t> ne </a:t>
            </a:r>
            <a:r>
              <a:rPr lang="en-US" sz="2500" dirty="0" err="1" smtClean="0"/>
              <a:t>bismo</a:t>
            </a:r>
            <a:r>
              <a:rPr lang="en-US" sz="2500" dirty="0" smtClean="0"/>
              <a:t> </a:t>
            </a:r>
            <a:r>
              <a:rPr lang="en-US" sz="2500" dirty="0" err="1" smtClean="0"/>
              <a:t>smeli</a:t>
            </a:r>
            <a:r>
              <a:rPr lang="en-US" sz="2500" dirty="0" smtClean="0"/>
              <a:t> </a:t>
            </a:r>
            <a:r>
              <a:rPr lang="en-US" sz="2500" dirty="0" err="1" smtClean="0"/>
              <a:t>da</a:t>
            </a:r>
            <a:r>
              <a:rPr lang="en-US" sz="2500" dirty="0" smtClean="0"/>
              <a:t> </a:t>
            </a:r>
            <a:r>
              <a:rPr lang="en-US" sz="2500" dirty="0" err="1" smtClean="0"/>
              <a:t>budemo</a:t>
            </a:r>
            <a:r>
              <a:rPr lang="en-US" sz="2500" dirty="0" smtClean="0"/>
              <a:t> </a:t>
            </a:r>
            <a:r>
              <a:rPr lang="en-US" sz="2500" dirty="0" err="1" smtClean="0"/>
              <a:t>surovi</a:t>
            </a:r>
            <a:r>
              <a:rPr lang="en-US" sz="2500" dirty="0" smtClean="0"/>
              <a:t> </a:t>
            </a:r>
            <a:r>
              <a:rPr lang="en-US" sz="2500" dirty="0" err="1" smtClean="0"/>
              <a:t>prema</a:t>
            </a:r>
            <a:r>
              <a:rPr lang="en-US" sz="2500" dirty="0" smtClean="0"/>
              <a:t> </a:t>
            </a:r>
            <a:r>
              <a:rPr lang="en-US" sz="2500" dirty="0" err="1" smtClean="0"/>
              <a:t>životinjama</a:t>
            </a:r>
            <a:r>
              <a:rPr lang="en-US" sz="2500" dirty="0" smtClean="0"/>
              <a:t> </a:t>
            </a:r>
            <a:r>
              <a:rPr lang="en-US" sz="2500" dirty="0" err="1" smtClean="0"/>
              <a:t>zato</a:t>
            </a:r>
            <a:r>
              <a:rPr lang="en-US" sz="2500" dirty="0" smtClean="0"/>
              <a:t> </a:t>
            </a:r>
            <a:r>
              <a:rPr lang="en-US" sz="2500" dirty="0" err="1" smtClean="0"/>
              <a:t>što</a:t>
            </a:r>
            <a:r>
              <a:rPr lang="en-US" sz="2500" dirty="0" smtClean="0"/>
              <a:t> </a:t>
            </a:r>
            <a:r>
              <a:rPr lang="en-US" sz="2500" dirty="0" err="1" smtClean="0"/>
              <a:t>oni</a:t>
            </a:r>
            <a:r>
              <a:rPr lang="en-US" sz="2500" dirty="0" smtClean="0"/>
              <a:t> </a:t>
            </a:r>
            <a:r>
              <a:rPr lang="en-US" sz="2500" dirty="0" err="1" smtClean="0"/>
              <a:t>koji</a:t>
            </a:r>
            <a:r>
              <a:rPr lang="en-US" sz="2500" dirty="0" smtClean="0"/>
              <a:t> </a:t>
            </a:r>
            <a:r>
              <a:rPr lang="en-US" sz="2500" dirty="0" err="1" smtClean="0"/>
              <a:t>su</a:t>
            </a:r>
            <a:r>
              <a:rPr lang="en-US" sz="2500" dirty="0" smtClean="0"/>
              <a:t> </a:t>
            </a:r>
            <a:r>
              <a:rPr lang="en-US" sz="2500" dirty="0" err="1" smtClean="0"/>
              <a:t>surovi</a:t>
            </a:r>
            <a:r>
              <a:rPr lang="en-US" sz="2500" dirty="0" smtClean="0"/>
              <a:t> </a:t>
            </a:r>
            <a:r>
              <a:rPr lang="en-US" sz="2500" dirty="0" err="1" smtClean="0"/>
              <a:t>prema</a:t>
            </a:r>
            <a:r>
              <a:rPr lang="en-US" sz="2500" dirty="0" smtClean="0"/>
              <a:t> </a:t>
            </a:r>
            <a:r>
              <a:rPr lang="en-US" sz="2500" dirty="0" err="1" smtClean="0"/>
              <a:t>životinjama</a:t>
            </a:r>
            <a:r>
              <a:rPr lang="en-US" sz="2500" dirty="0" smtClean="0"/>
              <a:t> </a:t>
            </a:r>
            <a:r>
              <a:rPr lang="en-US" sz="2500" dirty="0" err="1" smtClean="0"/>
              <a:t>postaju</a:t>
            </a:r>
            <a:r>
              <a:rPr lang="en-US" sz="2500" dirty="0" smtClean="0"/>
              <a:t> </a:t>
            </a:r>
            <a:r>
              <a:rPr lang="en-US" sz="2500" dirty="0" err="1" smtClean="0"/>
              <a:t>surovi</a:t>
            </a:r>
            <a:r>
              <a:rPr lang="en-US" sz="2500" dirty="0" smtClean="0"/>
              <a:t> </a:t>
            </a:r>
            <a:r>
              <a:rPr lang="en-US" sz="2500" dirty="0" err="1" smtClean="0"/>
              <a:t>i</a:t>
            </a:r>
            <a:r>
              <a:rPr lang="en-US" sz="2500" dirty="0" smtClean="0"/>
              <a:t> </a:t>
            </a:r>
            <a:r>
              <a:rPr lang="en-US" sz="2500" dirty="0" err="1" smtClean="0"/>
              <a:t>prema</a:t>
            </a:r>
            <a:r>
              <a:rPr lang="en-US" sz="2500" dirty="0" smtClean="0"/>
              <a:t> </a:t>
            </a:r>
            <a:r>
              <a:rPr lang="en-US" sz="2500" dirty="0" err="1" smtClean="0"/>
              <a:t>ljudima</a:t>
            </a:r>
            <a:r>
              <a:rPr lang="en-US" sz="2500" dirty="0" smtClean="0"/>
              <a:t>. </a:t>
            </a:r>
            <a:r>
              <a:rPr lang="en-US" sz="2500" dirty="0" err="1" smtClean="0"/>
              <a:t>Dakle</a:t>
            </a:r>
            <a:r>
              <a:rPr lang="en-US" sz="2500" dirty="0" smtClean="0"/>
              <a:t>, </a:t>
            </a:r>
            <a:r>
              <a:rPr lang="en-US" sz="2500" dirty="0" err="1" smtClean="0"/>
              <a:t>tu</a:t>
            </a:r>
            <a:r>
              <a:rPr lang="en-US" sz="2500" dirty="0" smtClean="0"/>
              <a:t> se </a:t>
            </a:r>
            <a:r>
              <a:rPr lang="en-US" sz="2500" dirty="0" err="1" smtClean="0"/>
              <a:t>radi</a:t>
            </a:r>
            <a:r>
              <a:rPr lang="en-US" sz="2500" dirty="0" smtClean="0"/>
              <a:t> o </a:t>
            </a:r>
            <a:r>
              <a:rPr lang="en-US" sz="2500" dirty="0" err="1" smtClean="0"/>
              <a:t>jednoj</a:t>
            </a:r>
            <a:r>
              <a:rPr lang="en-US" sz="2500" dirty="0" smtClean="0"/>
              <a:t> </a:t>
            </a:r>
            <a:r>
              <a:rPr lang="en-US" sz="2500" dirty="0" err="1" smtClean="0"/>
              <a:t>obavezi</a:t>
            </a:r>
            <a:r>
              <a:rPr lang="en-US" sz="2500" dirty="0" smtClean="0"/>
              <a:t> </a:t>
            </a:r>
            <a:r>
              <a:rPr lang="en-US" sz="2500" dirty="0" err="1" smtClean="0"/>
              <a:t>ljudi</a:t>
            </a:r>
            <a:r>
              <a:rPr lang="en-US" sz="2500" dirty="0" smtClean="0"/>
              <a:t> </a:t>
            </a:r>
            <a:r>
              <a:rPr lang="en-US" sz="2500" dirty="0" err="1" smtClean="0"/>
              <a:t>prema</a:t>
            </a:r>
            <a:r>
              <a:rPr lang="en-US" sz="2500" dirty="0" smtClean="0"/>
              <a:t> </a:t>
            </a:r>
            <a:r>
              <a:rPr lang="en-US" sz="2500" dirty="0" err="1" smtClean="0"/>
              <a:t>samima</a:t>
            </a:r>
            <a:r>
              <a:rPr lang="en-US" sz="2500" dirty="0" smtClean="0"/>
              <a:t> </a:t>
            </a:r>
            <a:r>
              <a:rPr lang="en-US" sz="2500" dirty="0" err="1" smtClean="0"/>
              <a:t>sebi</a:t>
            </a:r>
            <a:r>
              <a:rPr lang="en-US" sz="2500" dirty="0" smtClean="0"/>
              <a:t>, </a:t>
            </a:r>
            <a:r>
              <a:rPr lang="en-US" sz="2500" dirty="0" err="1" smtClean="0"/>
              <a:t>odnosno</a:t>
            </a:r>
            <a:r>
              <a:rPr lang="en-US" sz="2500" dirty="0" smtClean="0"/>
              <a:t>, </a:t>
            </a:r>
            <a:r>
              <a:rPr lang="en-US" sz="2500" dirty="0" err="1" smtClean="0"/>
              <a:t>zaštiti</a:t>
            </a:r>
            <a:r>
              <a:rPr lang="en-US" sz="2500" dirty="0" smtClean="0"/>
              <a:t> </a:t>
            </a:r>
            <a:r>
              <a:rPr lang="en-US" sz="2500" dirty="0" err="1" smtClean="0"/>
              <a:t>životinja</a:t>
            </a:r>
            <a:r>
              <a:rPr lang="en-US" sz="2500" dirty="0" smtClean="0"/>
              <a:t> </a:t>
            </a:r>
            <a:r>
              <a:rPr lang="en-US" sz="2500" dirty="0" err="1" smtClean="0"/>
              <a:t>kao</a:t>
            </a:r>
            <a:r>
              <a:rPr lang="en-US" sz="2500" dirty="0" smtClean="0"/>
              <a:t> </a:t>
            </a:r>
            <a:r>
              <a:rPr lang="en-US" sz="2500" dirty="0" err="1" smtClean="0"/>
              <a:t>zaštiti</a:t>
            </a:r>
            <a:r>
              <a:rPr lang="en-US" sz="2500" dirty="0" smtClean="0"/>
              <a:t> </a:t>
            </a:r>
            <a:r>
              <a:rPr lang="en-US" sz="2500" dirty="0" err="1" smtClean="0"/>
              <a:t>ljudi</a:t>
            </a:r>
            <a:r>
              <a:rPr lang="en-US" sz="2500" dirty="0" smtClean="0"/>
              <a:t>.</a:t>
            </a:r>
          </a:p>
          <a:p>
            <a:r>
              <a:rPr lang="en-US" sz="2500" dirty="0" err="1" smtClean="0"/>
              <a:t>Poslednjih</a:t>
            </a:r>
            <a:r>
              <a:rPr lang="en-US" sz="2500" dirty="0" smtClean="0"/>
              <a:t> par </a:t>
            </a:r>
            <a:r>
              <a:rPr lang="en-US" sz="2500" dirty="0" err="1" smtClean="0"/>
              <a:t>decenija</a:t>
            </a:r>
            <a:r>
              <a:rPr lang="en-US" sz="2500" dirty="0" smtClean="0"/>
              <a:t> </a:t>
            </a:r>
            <a:r>
              <a:rPr lang="en-US" sz="2500" dirty="0" err="1" smtClean="0"/>
              <a:t>prošlog</a:t>
            </a:r>
            <a:r>
              <a:rPr lang="en-US" sz="2500" dirty="0" smtClean="0"/>
              <a:t> </a:t>
            </a:r>
            <a:r>
              <a:rPr lang="en-US" sz="2500" dirty="0" err="1" smtClean="0"/>
              <a:t>veka</a:t>
            </a:r>
            <a:r>
              <a:rPr lang="en-US" sz="2500" dirty="0" smtClean="0"/>
              <a:t> </a:t>
            </a:r>
            <a:r>
              <a:rPr lang="en-US" sz="2500" dirty="0" err="1" smtClean="0"/>
              <a:t>donete</a:t>
            </a:r>
            <a:r>
              <a:rPr lang="en-US" sz="2500" dirty="0" smtClean="0"/>
              <a:t> </a:t>
            </a:r>
            <a:r>
              <a:rPr lang="en-US" sz="2500" dirty="0" err="1" smtClean="0"/>
              <a:t>su</a:t>
            </a:r>
            <a:r>
              <a:rPr lang="en-US" sz="2500" dirty="0" smtClean="0"/>
              <a:t> </a:t>
            </a:r>
            <a:r>
              <a:rPr lang="en-US" sz="2500" dirty="0" err="1" smtClean="0"/>
              <a:t>nove</a:t>
            </a:r>
            <a:r>
              <a:rPr lang="en-US" sz="2500" dirty="0" smtClean="0"/>
              <a:t> </a:t>
            </a:r>
            <a:r>
              <a:rPr lang="en-US" sz="2500" dirty="0" err="1" smtClean="0"/>
              <a:t>naučne</a:t>
            </a:r>
            <a:r>
              <a:rPr lang="en-US" sz="2500" dirty="0" smtClean="0"/>
              <a:t> </a:t>
            </a:r>
            <a:r>
              <a:rPr lang="en-US" sz="2500" dirty="0" err="1" smtClean="0"/>
              <a:t>spoznaje</a:t>
            </a:r>
            <a:r>
              <a:rPr lang="en-US" sz="2500" dirty="0" smtClean="0"/>
              <a:t> o </a:t>
            </a:r>
            <a:r>
              <a:rPr lang="en-US" sz="2500" dirty="0" err="1" smtClean="0"/>
              <a:t>ponašanju</a:t>
            </a:r>
            <a:r>
              <a:rPr lang="en-US" sz="2500" dirty="0" smtClean="0"/>
              <a:t> </a:t>
            </a:r>
            <a:r>
              <a:rPr lang="en-US" sz="2500" dirty="0" err="1" smtClean="0"/>
              <a:t>i</a:t>
            </a:r>
            <a:r>
              <a:rPr lang="en-US" sz="2500" dirty="0" smtClean="0"/>
              <a:t> </a:t>
            </a:r>
            <a:r>
              <a:rPr lang="en-US" sz="2500" dirty="0" err="1" smtClean="0"/>
              <a:t>svesti</a:t>
            </a:r>
            <a:r>
              <a:rPr lang="en-US" sz="2500" dirty="0" smtClean="0"/>
              <a:t> </a:t>
            </a:r>
            <a:r>
              <a:rPr lang="en-US" sz="2500" dirty="0" err="1" smtClean="0"/>
              <a:t>životinja</a:t>
            </a:r>
            <a:r>
              <a:rPr lang="en-US" sz="2500" dirty="0" smtClean="0"/>
              <a:t> (</a:t>
            </a:r>
            <a:r>
              <a:rPr lang="en-US" sz="2500" dirty="0" err="1" smtClean="0"/>
              <a:t>etologija</a:t>
            </a:r>
            <a:r>
              <a:rPr lang="en-US" sz="2500" dirty="0" smtClean="0"/>
              <a:t>), o </a:t>
            </a:r>
            <a:r>
              <a:rPr lang="en-US" sz="2500" dirty="0" err="1" smtClean="0"/>
              <a:t>uništavanju</a:t>
            </a:r>
            <a:r>
              <a:rPr lang="en-US" sz="2500" dirty="0" smtClean="0"/>
              <a:t> </a:t>
            </a:r>
            <a:r>
              <a:rPr lang="en-US" sz="2500" dirty="0" err="1" smtClean="0"/>
              <a:t>prirode</a:t>
            </a:r>
            <a:r>
              <a:rPr lang="en-US" sz="2500" dirty="0" smtClean="0"/>
              <a:t> </a:t>
            </a:r>
            <a:r>
              <a:rPr lang="en-US" sz="2500" dirty="0" err="1" smtClean="0"/>
              <a:t>i</a:t>
            </a:r>
            <a:r>
              <a:rPr lang="en-US" sz="2500" dirty="0" smtClean="0"/>
              <a:t> </a:t>
            </a:r>
            <a:r>
              <a:rPr lang="en-US" sz="2500" dirty="0" err="1" smtClean="0"/>
              <a:t>životinjskih</a:t>
            </a:r>
            <a:r>
              <a:rPr lang="en-US" sz="2500" dirty="0" smtClean="0"/>
              <a:t> </a:t>
            </a:r>
            <a:r>
              <a:rPr lang="en-US" sz="2500" dirty="0" err="1" smtClean="0"/>
              <a:t>vrsta</a:t>
            </a:r>
            <a:r>
              <a:rPr lang="en-US" sz="2500" dirty="0" smtClean="0"/>
              <a:t> (</a:t>
            </a:r>
            <a:r>
              <a:rPr lang="en-US" sz="2500" dirty="0" err="1" smtClean="0"/>
              <a:t>ekologija</a:t>
            </a:r>
            <a:r>
              <a:rPr lang="en-US" sz="2500" dirty="0" smtClean="0"/>
              <a:t>), o </a:t>
            </a:r>
            <a:r>
              <a:rPr lang="en-US" sz="2500" dirty="0" err="1" smtClean="0"/>
              <a:t>patnjama</a:t>
            </a:r>
            <a:r>
              <a:rPr lang="en-US" sz="2500" dirty="0" smtClean="0"/>
              <a:t> </a:t>
            </a:r>
            <a:r>
              <a:rPr lang="en-US" sz="2500" dirty="0" err="1" smtClean="0"/>
              <a:t>životinja</a:t>
            </a:r>
            <a:r>
              <a:rPr lang="en-US" sz="2500" dirty="0" smtClean="0"/>
              <a:t> (</a:t>
            </a:r>
            <a:r>
              <a:rPr lang="en-US" sz="2500" dirty="0" err="1" smtClean="0"/>
              <a:t>psihologija</a:t>
            </a:r>
            <a:r>
              <a:rPr lang="en-US" sz="2500" dirty="0" smtClean="0"/>
              <a:t> </a:t>
            </a:r>
            <a:r>
              <a:rPr lang="en-US" sz="2500" dirty="0" err="1" smtClean="0"/>
              <a:t>i</a:t>
            </a:r>
            <a:r>
              <a:rPr lang="en-US" sz="2500" dirty="0" smtClean="0"/>
              <a:t> </a:t>
            </a:r>
            <a:r>
              <a:rPr lang="en-US" sz="2500" dirty="0" err="1" smtClean="0"/>
              <a:t>zoofilija</a:t>
            </a:r>
            <a:r>
              <a:rPr lang="en-US" sz="2500" dirty="0" smtClean="0"/>
              <a:t>) </a:t>
            </a:r>
            <a:r>
              <a:rPr lang="en-US" sz="2500" dirty="0" err="1" smtClean="0"/>
              <a:t>i</a:t>
            </a:r>
            <a:r>
              <a:rPr lang="en-US" sz="2500" dirty="0" smtClean="0"/>
              <a:t> o </a:t>
            </a:r>
            <a:r>
              <a:rPr lang="en-US" sz="2500" dirty="0" err="1" smtClean="0"/>
              <a:t>pretnjama</a:t>
            </a:r>
            <a:r>
              <a:rPr lang="en-US" sz="2500" dirty="0" smtClean="0"/>
              <a:t> </a:t>
            </a:r>
            <a:r>
              <a:rPr lang="en-US" sz="2500" dirty="0" err="1" smtClean="0"/>
              <a:t>samoj</a:t>
            </a:r>
            <a:r>
              <a:rPr lang="en-US" sz="2500" dirty="0" smtClean="0"/>
              <a:t> </a:t>
            </a:r>
            <a:r>
              <a:rPr lang="en-US" sz="2500" dirty="0" err="1" smtClean="0"/>
              <a:t>suštini</a:t>
            </a:r>
            <a:r>
              <a:rPr lang="en-US" sz="2500" dirty="0" smtClean="0"/>
              <a:t> </a:t>
            </a:r>
            <a:r>
              <a:rPr lang="en-US" sz="2500" dirty="0" err="1" smtClean="0"/>
              <a:t>života</a:t>
            </a:r>
            <a:r>
              <a:rPr lang="en-US" sz="2500" dirty="0" smtClean="0"/>
              <a:t> </a:t>
            </a:r>
            <a:r>
              <a:rPr lang="en-US" sz="2500" dirty="0" err="1" smtClean="0"/>
              <a:t>tehnološkim</a:t>
            </a:r>
            <a:r>
              <a:rPr lang="en-US" sz="2500" dirty="0" smtClean="0"/>
              <a:t> </a:t>
            </a:r>
            <a:r>
              <a:rPr lang="en-US" sz="2500" dirty="0" err="1" smtClean="0"/>
              <a:t>manipulacijama</a:t>
            </a:r>
            <a:r>
              <a:rPr lang="en-US" sz="2500" dirty="0" smtClean="0"/>
              <a:t> (</a:t>
            </a:r>
            <a:r>
              <a:rPr lang="en-US" sz="2500" dirty="0" err="1" smtClean="0"/>
              <a:t>bioetika</a:t>
            </a:r>
            <a:r>
              <a:rPr lang="en-US" sz="2500" dirty="0" smtClean="0"/>
              <a:t>). Ta </a:t>
            </a:r>
            <a:r>
              <a:rPr lang="en-US" sz="2500" dirty="0" err="1" smtClean="0"/>
              <a:t>četiri</a:t>
            </a:r>
            <a:r>
              <a:rPr lang="en-US" sz="2500" dirty="0" smtClean="0"/>
              <a:t> </a:t>
            </a:r>
            <a:r>
              <a:rPr lang="en-US" sz="2500" dirty="0" err="1" smtClean="0"/>
              <a:t>izvora</a:t>
            </a:r>
            <a:r>
              <a:rPr lang="en-US" sz="2500" dirty="0" smtClean="0"/>
              <a:t> </a:t>
            </a:r>
            <a:r>
              <a:rPr lang="en-US" sz="2500" dirty="0" err="1" smtClean="0"/>
              <a:t>novih</a:t>
            </a:r>
            <a:r>
              <a:rPr lang="en-US" sz="2500" dirty="0" smtClean="0"/>
              <a:t> </a:t>
            </a:r>
            <a:r>
              <a:rPr lang="en-US" sz="2500" dirty="0" err="1" smtClean="0"/>
              <a:t>iskustava</a:t>
            </a:r>
            <a:r>
              <a:rPr lang="en-US" sz="2500" dirty="0" smtClean="0"/>
              <a:t>, </a:t>
            </a:r>
            <a:r>
              <a:rPr lang="en-US" sz="2500" dirty="0" err="1" smtClean="0"/>
              <a:t>smatra</a:t>
            </a:r>
            <a:r>
              <a:rPr lang="en-US" sz="2500" dirty="0" smtClean="0"/>
              <a:t> </a:t>
            </a:r>
            <a:r>
              <a:rPr lang="en-US" sz="2500" dirty="0" err="1" smtClean="0"/>
              <a:t>ovdašnji</a:t>
            </a:r>
            <a:r>
              <a:rPr lang="en-US" sz="2500" dirty="0" smtClean="0"/>
              <a:t> </a:t>
            </a:r>
            <a:r>
              <a:rPr lang="en-US" sz="2500" dirty="0" err="1" smtClean="0"/>
              <a:t>teoretičar</a:t>
            </a:r>
            <a:r>
              <a:rPr lang="en-US" sz="2500" dirty="0" smtClean="0"/>
              <a:t> </a:t>
            </a:r>
            <a:r>
              <a:rPr lang="en-US" sz="2500" b="1" dirty="0" smtClean="0"/>
              <a:t>Nikola</a:t>
            </a:r>
            <a:r>
              <a:rPr lang="en-US" sz="2500" dirty="0" smtClean="0"/>
              <a:t> </a:t>
            </a:r>
            <a:r>
              <a:rPr lang="en-US" sz="2500" b="1" dirty="0" err="1" smtClean="0"/>
              <a:t>Visković</a:t>
            </a:r>
            <a:r>
              <a:rPr lang="en-US" sz="2500" dirty="0" smtClean="0"/>
              <a:t>, </a:t>
            </a:r>
            <a:r>
              <a:rPr lang="en-US" sz="2500" dirty="0" err="1" smtClean="0"/>
              <a:t>stavljaju</a:t>
            </a:r>
            <a:r>
              <a:rPr lang="en-US" sz="2500" dirty="0" smtClean="0"/>
              <a:t> </a:t>
            </a:r>
            <a:r>
              <a:rPr lang="en-US" sz="2500" dirty="0" err="1" smtClean="0"/>
              <a:t>radikalno</a:t>
            </a:r>
            <a:r>
              <a:rPr lang="en-US" sz="2500" dirty="0" smtClean="0"/>
              <a:t> u </a:t>
            </a:r>
            <a:r>
              <a:rPr lang="en-US" sz="2500" dirty="0" err="1" smtClean="0"/>
              <a:t>pitanje</a:t>
            </a:r>
            <a:r>
              <a:rPr lang="en-US" sz="2500" dirty="0" smtClean="0"/>
              <a:t> </a:t>
            </a:r>
            <a:r>
              <a:rPr lang="en-US" sz="2500" dirty="0" err="1" smtClean="0"/>
              <a:t>vladajuću</a:t>
            </a:r>
            <a:r>
              <a:rPr lang="en-US" sz="2500" dirty="0" smtClean="0"/>
              <a:t> </a:t>
            </a:r>
            <a:r>
              <a:rPr lang="en-US" sz="2500" dirty="0" err="1" smtClean="0"/>
              <a:t>ravnodušnost</a:t>
            </a:r>
            <a:r>
              <a:rPr lang="en-US" sz="2500" dirty="0" smtClean="0"/>
              <a:t> </a:t>
            </a:r>
            <a:r>
              <a:rPr lang="en-US" sz="2500" dirty="0" err="1" smtClean="0"/>
              <a:t>prema</a:t>
            </a:r>
            <a:r>
              <a:rPr lang="en-US" sz="2500" dirty="0" smtClean="0"/>
              <a:t> ne-</a:t>
            </a:r>
            <a:r>
              <a:rPr lang="en-US" sz="2500" dirty="0" err="1" smtClean="0"/>
              <a:t>ljudskim</a:t>
            </a:r>
            <a:r>
              <a:rPr lang="en-US" sz="2500" dirty="0" smtClean="0"/>
              <a:t> </a:t>
            </a:r>
            <a:r>
              <a:rPr lang="en-US" sz="2500" dirty="0" err="1" smtClean="0"/>
              <a:t>bićima</a:t>
            </a:r>
            <a:r>
              <a:rPr lang="en-US" sz="2500" dirty="0" smtClean="0"/>
              <a:t> </a:t>
            </a:r>
            <a:r>
              <a:rPr lang="en-US" sz="2500" dirty="0" err="1" smtClean="0"/>
              <a:t>i</a:t>
            </a:r>
            <a:r>
              <a:rPr lang="en-US" sz="2500" dirty="0" smtClean="0"/>
              <a:t> </a:t>
            </a:r>
            <a:r>
              <a:rPr lang="en-US" sz="2500" dirty="0" err="1" smtClean="0"/>
              <a:t>njihovo</a:t>
            </a:r>
            <a:r>
              <a:rPr lang="en-US" sz="2500" dirty="0" smtClean="0"/>
              <a:t> </a:t>
            </a:r>
            <a:r>
              <a:rPr lang="en-US" sz="2500" dirty="0" err="1" smtClean="0"/>
              <a:t>isključenje</a:t>
            </a:r>
            <a:r>
              <a:rPr lang="en-US" sz="2500" dirty="0" smtClean="0"/>
              <a:t> </a:t>
            </a:r>
            <a:r>
              <a:rPr lang="en-US" sz="2500" dirty="0" err="1" smtClean="0"/>
              <a:t>iz</a:t>
            </a:r>
            <a:r>
              <a:rPr lang="en-US" sz="2500" dirty="0" smtClean="0"/>
              <a:t> </a:t>
            </a:r>
            <a:r>
              <a:rPr lang="en-US" sz="2500" dirty="0" err="1" smtClean="0"/>
              <a:t>bilo</a:t>
            </a:r>
            <a:r>
              <a:rPr lang="en-US" sz="2500" dirty="0" smtClean="0"/>
              <a:t> </a:t>
            </a:r>
            <a:r>
              <a:rPr lang="en-US" sz="2500" dirty="0" err="1" smtClean="0"/>
              <a:t>kakvog</a:t>
            </a:r>
            <a:r>
              <a:rPr lang="en-US" sz="2500" dirty="0" smtClean="0"/>
              <a:t> </a:t>
            </a:r>
            <a:r>
              <a:rPr lang="en-US" sz="2500" dirty="0" err="1" smtClean="0"/>
              <a:t>moralnog</a:t>
            </a:r>
            <a:r>
              <a:rPr lang="en-US" sz="2500" dirty="0" smtClean="0"/>
              <a:t> </a:t>
            </a:r>
            <a:r>
              <a:rPr lang="en-US" sz="2500" dirty="0" err="1" smtClean="0"/>
              <a:t>statusa</a:t>
            </a:r>
            <a:endParaRPr lang="en-US" sz="25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304800"/>
            <a:ext cx="8915400" cy="6553200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Čuveni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australijski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filozof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 </a:t>
            </a:r>
            <a:r>
              <a:rPr lang="en-US" sz="2000" b="1" dirty="0" err="1" smtClean="0">
                <a:latin typeface="Calibri" pitchFamily="34" charset="0"/>
                <a:cs typeface="Calibri" pitchFamily="34" charset="0"/>
              </a:rPr>
              <a:t>Piter</a:t>
            </a: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 Singer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 (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engl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 Peter Singer)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tvrdio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je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da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je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isključenje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životinja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iz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naših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moralnih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razmatranja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istoj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ravni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s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ranijim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isključivanjem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crnaca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žena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 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vi-VN" sz="2000" dirty="0" smtClean="0">
                <a:latin typeface="Calibri" pitchFamily="34" charset="0"/>
                <a:cs typeface="Calibri" pitchFamily="34" charset="0"/>
              </a:rPr>
              <a:t>S obzirom da sve svesne i osećajne životinje imaju sposobnost da osete zadovoljstvo i bol, sve one imaju interese, a time i moralno dostojanstvo. Otuda, dakle, potiče ideja prava životinja kao moralnog zahteva, odnosno </a:t>
            </a:r>
            <a:r>
              <a:rPr lang="vi-VN" sz="2000" b="1" dirty="0" smtClean="0">
                <a:latin typeface="Calibri" pitchFamily="34" charset="0"/>
                <a:cs typeface="Calibri" pitchFamily="34" charset="0"/>
              </a:rPr>
              <a:t>zahtev da sva osetljiva bića tretiramo s jednakim moralnim uvažavanjem</a:t>
            </a:r>
            <a:r>
              <a:rPr lang="vi-VN" sz="2000" dirty="0" smtClean="0">
                <a:latin typeface="Calibri" pitchFamily="34" charset="0"/>
                <a:cs typeface="Calibri" pitchFamily="34" charset="0"/>
              </a:rPr>
              <a:t>.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vi-VN" sz="2000" dirty="0" smtClean="0">
                <a:latin typeface="Calibri" pitchFamily="34" charset="0"/>
                <a:cs typeface="Calibri" pitchFamily="34" charset="0"/>
              </a:rPr>
              <a:t>To </a:t>
            </a:r>
            <a:r>
              <a:rPr lang="vi-VN" sz="2000" dirty="0" smtClean="0">
                <a:latin typeface="Calibri" pitchFamily="34" charset="0"/>
                <a:cs typeface="Calibri" pitchFamily="34" charset="0"/>
              </a:rPr>
              <a:t>ne znači da ne treba praviti razliku između njih samih; naprotiv, vrste, kao i jedinke istih, imaju specifične (kako zajedničke tako i posebne) interese. Uvažavajući te karakteristike, bića sa sofisticiranim mentalnim sposobnostima i sposobnošću za složena emocionalna i afektivna stanja imaju veći opseg interesa, pa time i različito moralno dostojanstvo, odnosno različita prava, od onih s jednostavnim kognitivnim i emocionalnim sposobnostima, ali određena elementarna prava svakako imaju.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vi-VN" sz="2000" dirty="0" smtClean="0">
                <a:latin typeface="Calibri" pitchFamily="34" charset="0"/>
                <a:cs typeface="Calibri" pitchFamily="34" charset="0"/>
              </a:rPr>
              <a:t>Dakle</a:t>
            </a:r>
            <a:r>
              <a:rPr lang="vi-VN" sz="2000" dirty="0" smtClean="0">
                <a:latin typeface="Calibri" pitchFamily="34" charset="0"/>
                <a:cs typeface="Calibri" pitchFamily="34" charset="0"/>
              </a:rPr>
              <a:t>, sposobnost za bol i količina patnje jeste ono što određuje specifične moralne zahteve. Tojest, pošto su sve životinje preko izvesnog neurološkog praga osetljive, sve takve životinje zaslužuju direktno moralno uvažavanje.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8610600" cy="6324600"/>
          </a:xfrm>
        </p:spPr>
        <p:txBody>
          <a:bodyPr/>
          <a:lstStyle/>
          <a:p>
            <a:r>
              <a:rPr lang="vi-VN" dirty="0" smtClean="0"/>
              <a:t> kad shvatimo da je jedenje mesa neizbežan krajnji rezultat raširenog, duboko ukorenjenog, nevidljivog sistema verovanja ili ideologije, to dramatično menja način na koji razmišljamo i govorimo o jedenju mesa. </a:t>
            </a:r>
            <a:endParaRPr lang="en-US" dirty="0" smtClean="0"/>
          </a:p>
          <a:p>
            <a:r>
              <a:rPr lang="vi-VN" dirty="0" smtClean="0"/>
              <a:t>Intervjuišući </a:t>
            </a:r>
            <a:r>
              <a:rPr lang="vi-VN" dirty="0" smtClean="0"/>
              <a:t>prehrambene navike različitih grupacija ljudi (vegane, vegetarijance, mesojede i mesare), za potrebe svog doktorskog rada iz psihologije, svi su joj rekli da moraju da otupe osećaje i da se odcepe od stvarnosti (odnosno od činjenice da imaju posla s mrtvom životinjom) kako bi mogli da jedu ili obrađuju </a:t>
            </a:r>
            <a:r>
              <a:rPr lang="vi-VN" dirty="0" smtClean="0"/>
              <a:t>životinju</a:t>
            </a:r>
            <a:endParaRPr lang="en-US" dirty="0" smtClean="0"/>
          </a:p>
          <a:p>
            <a:r>
              <a:rPr lang="vi-VN" dirty="0" smtClean="0"/>
              <a:t>. </a:t>
            </a:r>
            <a:r>
              <a:rPr lang="vi-VN" dirty="0" smtClean="0"/>
              <a:t>Vegetarijanci i vegani su joj saopštavali da su potiskivali osećaje dok su jeli meso, a kada više nisu bili u stanju da to čine, prestali su da jedu meso.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533400"/>
            <a:ext cx="8382000" cy="5486400"/>
          </a:xfrm>
        </p:spPr>
        <p:txBody>
          <a:bodyPr>
            <a:normAutofit/>
          </a:bodyPr>
          <a:lstStyle/>
          <a:p>
            <a:r>
              <a:rPr lang="vi-VN" sz="2400" dirty="0" smtClean="0"/>
              <a:t>Govoreći o samoj konzumaciji mesa, poznato je koliko se životinja i na koji način usmrćuje za ljudsku potrošnju. U pitanju je </a:t>
            </a:r>
            <a:r>
              <a:rPr lang="vi-VN" sz="2400" b="1" dirty="0" smtClean="0"/>
              <a:t>više od 65 milijardi kopnenih životinja</a:t>
            </a:r>
            <a:r>
              <a:rPr lang="vi-VN" sz="2400" dirty="0" smtClean="0"/>
              <a:t>; kada bi taj broj uključivao morske životinje, bio bi daleko veći. </a:t>
            </a:r>
            <a:endParaRPr lang="en-US" sz="2400" dirty="0" smtClean="0"/>
          </a:p>
          <a:p>
            <a:r>
              <a:rPr lang="vi-VN" sz="2400" dirty="0" smtClean="0"/>
              <a:t>Već </a:t>
            </a:r>
            <a:r>
              <a:rPr lang="vi-VN" sz="2400" dirty="0" smtClean="0"/>
              <a:t>sama slika masovnih uzgajališta pokazuje koliki stres one trpe: drže u veoma malim kavezima, sputane, nepriodno hranjene, a da bi se suzbila agresija uzrokovana strahom odsecaju im se repovi i kljunovi i vade, odnosno lome zubi. </a:t>
            </a:r>
            <a:endParaRPr lang="en-US" sz="2400" dirty="0" smtClean="0"/>
          </a:p>
          <a:p>
            <a:r>
              <a:rPr lang="vi-VN" sz="2400" dirty="0" smtClean="0"/>
              <a:t>Slično </a:t>
            </a:r>
            <a:r>
              <a:rPr lang="vi-VN" sz="2400" dirty="0" smtClean="0"/>
              <a:t>je i prilikom transporta, većina njih umire od gladi i žeđi pa ne stignu do odredišta, uguše se na kamionima i brodovima ili stignu slomnjenih kostiju, sa oteklinama i ranama, da bi na kaju bile egzekutirane</a:t>
            </a:r>
            <a:r>
              <a:rPr lang="vi-VN" dirty="0" smtClean="0"/>
              <a:t> 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266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Etički odnos čoveka prema  životinjama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Etički odnos čoveka prema  životinjama</dc:title>
  <dc:creator>Windows User</dc:creator>
  <cp:lastModifiedBy>Windows User</cp:lastModifiedBy>
  <cp:revision>10</cp:revision>
  <dcterms:created xsi:type="dcterms:W3CDTF">2020-03-08T15:11:51Z</dcterms:created>
  <dcterms:modified xsi:type="dcterms:W3CDTF">2020-03-08T16:46:42Z</dcterms:modified>
</cp:coreProperties>
</file>